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7102475" cy="8972550"/>
  <p:defaultTextStyle>
    <a:defPPr lvl="0">
      <a:defRPr lang="es-PE"/>
    </a:defPPr>
    <a:lvl1pPr marL="0" lv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lvl="1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lvl="2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lvl="3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lvl="4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lvl="5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lvl="6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lvl="7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lvl="8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552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s-PE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975CE-0F5F-4605-B496-584AA458564C}" type="datetimeFigureOut">
              <a:rPr lang="es-PE" smtClean="0"/>
              <a:t>1/05/2022</a:t>
            </a:fld>
            <a:endParaRPr lang="es-PE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51B05-9103-4284-8717-C3DDA5F3D3D8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60194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975CE-0F5F-4605-B496-584AA458564C}" type="datetimeFigureOut">
              <a:rPr lang="es-PE" smtClean="0"/>
              <a:t>1/05/2022</a:t>
            </a:fld>
            <a:endParaRPr lang="es-PE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51B05-9103-4284-8717-C3DDA5F3D3D8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1074327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975CE-0F5F-4605-B496-584AA458564C}" type="datetimeFigureOut">
              <a:rPr lang="es-PE" smtClean="0"/>
              <a:t>1/05/2022</a:t>
            </a:fld>
            <a:endParaRPr lang="es-PE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51B05-9103-4284-8717-C3DDA5F3D3D8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3276906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975CE-0F5F-4605-B496-584AA458564C}" type="datetimeFigureOut">
              <a:rPr lang="es-PE" smtClean="0"/>
              <a:t>1/05/2022</a:t>
            </a:fld>
            <a:endParaRPr lang="es-PE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51B05-9103-4284-8717-C3DDA5F3D3D8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3366847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975CE-0F5F-4605-B496-584AA458564C}" type="datetimeFigureOut">
              <a:rPr lang="es-PE" smtClean="0"/>
              <a:t>1/05/2022</a:t>
            </a:fld>
            <a:endParaRPr lang="es-PE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51B05-9103-4284-8717-C3DDA5F3D3D8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6814954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975CE-0F5F-4605-B496-584AA458564C}" type="datetimeFigureOut">
              <a:rPr lang="es-PE" smtClean="0"/>
              <a:t>1/05/2022</a:t>
            </a:fld>
            <a:endParaRPr lang="es-PE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51B05-9103-4284-8717-C3DDA5F3D3D8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4153436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975CE-0F5F-4605-B496-584AA458564C}" type="datetimeFigureOut">
              <a:rPr lang="es-PE" smtClean="0"/>
              <a:t>1/05/2022</a:t>
            </a:fld>
            <a:endParaRPr lang="es-PE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51B05-9103-4284-8717-C3DDA5F3D3D8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3422484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975CE-0F5F-4605-B496-584AA458564C}" type="datetimeFigureOut">
              <a:rPr lang="es-PE" smtClean="0"/>
              <a:t>1/05/2022</a:t>
            </a:fld>
            <a:endParaRPr lang="es-PE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51B05-9103-4284-8717-C3DDA5F3D3D8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4460169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E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975CE-0F5F-4605-B496-584AA458564C}" type="datetimeFigureOut">
              <a:rPr lang="es-PE" smtClean="0"/>
              <a:t>1/05/2022</a:t>
            </a:fld>
            <a:endParaRPr lang="es-PE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51B05-9103-4284-8717-C3DDA5F3D3D8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6733822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975CE-0F5F-4605-B496-584AA458564C}" type="datetimeFigureOut">
              <a:rPr lang="es-PE" smtClean="0"/>
              <a:t>1/05/2022</a:t>
            </a:fld>
            <a:endParaRPr lang="es-PE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51B05-9103-4284-8717-C3DDA5F3D3D8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1365927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975CE-0F5F-4605-B496-584AA458564C}" type="datetimeFigureOut">
              <a:rPr lang="es-PE" smtClean="0"/>
              <a:t>1/05/2022</a:t>
            </a:fld>
            <a:endParaRPr lang="es-PE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51B05-9103-4284-8717-C3DDA5F3D3D8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4099233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C975CE-0F5F-4605-B496-584AA458564C}" type="datetimeFigureOut">
              <a:rPr lang="es-PE" smtClean="0"/>
              <a:t>1/05/2022</a:t>
            </a:fld>
            <a:endParaRPr lang="es-PE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E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B51B05-9103-4284-8717-C3DDA5F3D3D8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1554552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aldosibilleg2019@gmail.com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393371" y="874169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s-PE" b="1" dirty="0"/>
              <a:t>ROYAL GOLD PERÚ</a:t>
            </a:r>
            <a:br>
              <a:rPr lang="es-PE" b="1" dirty="0"/>
            </a:br>
            <a:r>
              <a:rPr lang="es-PE" b="1" dirty="0"/>
              <a:t>SOCIEDAD ANÓNIMA CERRADA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93371" y="3602038"/>
            <a:ext cx="9144000" cy="2642008"/>
          </a:xfrm>
        </p:spPr>
        <p:txBody>
          <a:bodyPr>
            <a:normAutofit fontScale="25000" lnSpcReduction="20000"/>
          </a:bodyPr>
          <a:lstStyle/>
          <a:p>
            <a:r>
              <a:rPr lang="es-PE" sz="7200" dirty="0"/>
              <a:t>Minería con Enfoque de Sostenibilidad</a:t>
            </a:r>
          </a:p>
          <a:p>
            <a:r>
              <a:rPr lang="es-PE" sz="7200" dirty="0"/>
              <a:t>Pequeño Productor Minero</a:t>
            </a:r>
          </a:p>
          <a:p>
            <a:r>
              <a:rPr lang="es-PE" sz="7200" dirty="0"/>
              <a:t>Ley No. 27651 Ley de Formalización y Promoción de la Pequeña Minería y Minería Artesanal</a:t>
            </a:r>
          </a:p>
          <a:p>
            <a:r>
              <a:rPr lang="es-PE" sz="7200" dirty="0"/>
              <a:t>Gestor autorizado por la empresa minera Aldo Sibille </a:t>
            </a:r>
            <a:r>
              <a:rPr lang="es-PE" sz="7200" dirty="0" err="1"/>
              <a:t>Grentz</a:t>
            </a:r>
            <a:r>
              <a:rPr lang="es-PE" sz="7200" dirty="0"/>
              <a:t> 939134312 (Perú)</a:t>
            </a:r>
          </a:p>
          <a:p>
            <a:r>
              <a:rPr lang="es-PE" sz="7200" dirty="0">
                <a:hlinkClick r:id="rId2"/>
              </a:rPr>
              <a:t>aldosibilleg2019@gmail.com</a:t>
            </a:r>
            <a:endParaRPr lang="es-PE" sz="7200" dirty="0"/>
          </a:p>
          <a:p>
            <a:endParaRPr lang="es-PE" sz="7200" dirty="0"/>
          </a:p>
          <a:p>
            <a:r>
              <a:rPr lang="es-PE" sz="7200" b="1" dirty="0"/>
              <a:t>04/10/19</a:t>
            </a:r>
          </a:p>
          <a:p>
            <a:endParaRPr lang="es-PE" b="1" dirty="0"/>
          </a:p>
          <a:p>
            <a:r>
              <a:rPr lang="es-PE" sz="7200" b="1" dirty="0"/>
              <a:t>Presentación No. 12</a:t>
            </a:r>
          </a:p>
          <a:p>
            <a:endParaRPr lang="es-PE" sz="7200" b="1" dirty="0"/>
          </a:p>
          <a:p>
            <a:endParaRPr lang="es-PE" b="1" dirty="0"/>
          </a:p>
        </p:txBody>
      </p:sp>
    </p:spTree>
    <p:extLst>
      <p:ext uri="{BB962C8B-B14F-4D97-AF65-F5344CB8AC3E}">
        <p14:creationId xmlns:p14="http://schemas.microsoft.com/office/powerpoint/2010/main" val="39521732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21652" t="4478" r="-12844" b="17697"/>
          <a:stretch/>
        </p:blipFill>
        <p:spPr>
          <a:xfrm>
            <a:off x="3019902" y="1091869"/>
            <a:ext cx="7093131" cy="5766131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03517" y="156121"/>
            <a:ext cx="10515600" cy="706029"/>
          </a:xfrm>
        </p:spPr>
        <p:txBody>
          <a:bodyPr>
            <a:normAutofit/>
          </a:bodyPr>
          <a:lstStyle/>
          <a:p>
            <a:r>
              <a:rPr lang="es-PE" sz="3000" b="1" dirty="0"/>
              <a:t>Royal Gold Perú – Concesiones y terrenos para planta, en Piura</a:t>
            </a:r>
          </a:p>
        </p:txBody>
      </p:sp>
      <p:sp>
        <p:nvSpPr>
          <p:cNvPr id="5" name="Elipse 4"/>
          <p:cNvSpPr/>
          <p:nvPr/>
        </p:nvSpPr>
        <p:spPr>
          <a:xfrm>
            <a:off x="4265025" y="3037114"/>
            <a:ext cx="796834" cy="404949"/>
          </a:xfrm>
          <a:prstGeom prst="ellipse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6" name="Elipse 5"/>
          <p:cNvSpPr/>
          <p:nvPr/>
        </p:nvSpPr>
        <p:spPr>
          <a:xfrm>
            <a:off x="6217920" y="4585063"/>
            <a:ext cx="261257" cy="195943"/>
          </a:xfrm>
          <a:prstGeom prst="ellipse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7" name="CuadroTexto 6"/>
          <p:cNvSpPr txBox="1"/>
          <p:nvPr/>
        </p:nvSpPr>
        <p:spPr>
          <a:xfrm>
            <a:off x="842141" y="2400887"/>
            <a:ext cx="2426755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E" b="1" dirty="0"/>
              <a:t>1500 has</a:t>
            </a:r>
          </a:p>
          <a:p>
            <a:r>
              <a:rPr lang="es-PE" b="1" dirty="0"/>
              <a:t>4 concesiones</a:t>
            </a:r>
          </a:p>
          <a:p>
            <a:r>
              <a:rPr lang="es-PE" b="1" dirty="0" err="1"/>
              <a:t>Curi</a:t>
            </a:r>
            <a:r>
              <a:rPr lang="es-PE" b="1" dirty="0"/>
              <a:t> Lagarto</a:t>
            </a:r>
          </a:p>
          <a:p>
            <a:endParaRPr lang="es-PE" b="1" dirty="0"/>
          </a:p>
          <a:p>
            <a:r>
              <a:rPr lang="es-PE" b="1" dirty="0"/>
              <a:t>Construcción de  planta</a:t>
            </a:r>
          </a:p>
          <a:p>
            <a:r>
              <a:rPr lang="es-PE" b="1" dirty="0"/>
              <a:t>en terreno de 5.1 has </a:t>
            </a:r>
          </a:p>
          <a:p>
            <a:r>
              <a:rPr lang="es-PE" b="1" dirty="0"/>
              <a:t>en Las Lomas,+ 3.0 has </a:t>
            </a:r>
          </a:p>
          <a:p>
            <a:r>
              <a:rPr lang="es-PE" b="1" dirty="0"/>
              <a:t>de dominio-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9339943" y="3239589"/>
            <a:ext cx="130240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E" b="1" dirty="0"/>
              <a:t>400 has</a:t>
            </a:r>
          </a:p>
          <a:p>
            <a:r>
              <a:rPr lang="es-PE" b="1" dirty="0"/>
              <a:t>1 concesión</a:t>
            </a:r>
          </a:p>
          <a:p>
            <a:r>
              <a:rPr lang="es-PE" b="1" dirty="0" err="1"/>
              <a:t>Morropón</a:t>
            </a:r>
            <a:endParaRPr lang="es-PE" b="1" dirty="0"/>
          </a:p>
        </p:txBody>
      </p:sp>
      <p:cxnSp>
        <p:nvCxnSpPr>
          <p:cNvPr id="10" name="Conector recto de flecha 9"/>
          <p:cNvCxnSpPr>
            <a:endCxn id="5" idx="2"/>
          </p:cNvCxnSpPr>
          <p:nvPr/>
        </p:nvCxnSpPr>
        <p:spPr>
          <a:xfrm>
            <a:off x="1848395" y="3037114"/>
            <a:ext cx="2416630" cy="202475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de flecha 11"/>
          <p:cNvCxnSpPr>
            <a:stCxn id="8" idx="1"/>
          </p:cNvCxnSpPr>
          <p:nvPr/>
        </p:nvCxnSpPr>
        <p:spPr>
          <a:xfrm flipH="1">
            <a:off x="6479177" y="3701254"/>
            <a:ext cx="2860766" cy="883809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lipse 2"/>
          <p:cNvSpPr/>
          <p:nvPr/>
        </p:nvSpPr>
        <p:spPr>
          <a:xfrm>
            <a:off x="5355771" y="3344091"/>
            <a:ext cx="209006" cy="97972"/>
          </a:xfrm>
          <a:prstGeom prst="ellipse">
            <a:avLst/>
          </a:prstGeom>
          <a:solidFill>
            <a:srgbClr val="FF0000"/>
          </a:solidFill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cxnSp>
        <p:nvCxnSpPr>
          <p:cNvPr id="11" name="Conector recto de flecha 10"/>
          <p:cNvCxnSpPr>
            <a:cxnSpLocks/>
            <a:endCxn id="3" idx="4"/>
          </p:cNvCxnSpPr>
          <p:nvPr/>
        </p:nvCxnSpPr>
        <p:spPr>
          <a:xfrm flipV="1">
            <a:off x="2888491" y="3442063"/>
            <a:ext cx="2571783" cy="70109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uadroTexto 12"/>
          <p:cNvSpPr txBox="1"/>
          <p:nvPr/>
        </p:nvSpPr>
        <p:spPr>
          <a:xfrm>
            <a:off x="1010328" y="4952891"/>
            <a:ext cx="191956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E" b="1" dirty="0"/>
              <a:t>Terreno para</a:t>
            </a:r>
          </a:p>
          <a:p>
            <a:r>
              <a:rPr lang="es-PE" b="1" dirty="0"/>
              <a:t>Ampliación planta</a:t>
            </a:r>
          </a:p>
          <a:p>
            <a:r>
              <a:rPr lang="es-PE" b="1" dirty="0"/>
              <a:t>8.7 has Las Lomas</a:t>
            </a:r>
          </a:p>
        </p:txBody>
      </p:sp>
      <p:cxnSp>
        <p:nvCxnSpPr>
          <p:cNvPr id="14" name="Conector recto de flecha 13"/>
          <p:cNvCxnSpPr>
            <a:cxnSpLocks/>
          </p:cNvCxnSpPr>
          <p:nvPr/>
        </p:nvCxnSpPr>
        <p:spPr>
          <a:xfrm flipV="1">
            <a:off x="2481943" y="3540035"/>
            <a:ext cx="2848734" cy="177654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ángulo 8">
            <a:extLst>
              <a:ext uri="{FF2B5EF4-FFF2-40B4-BE49-F238E27FC236}">
                <a16:creationId xmlns:a16="http://schemas.microsoft.com/office/drawing/2014/main" id="{7F2A70E6-D7F8-41E3-8A92-BA8D7B548201}"/>
              </a:ext>
            </a:extLst>
          </p:cNvPr>
          <p:cNvSpPr/>
          <p:nvPr/>
        </p:nvSpPr>
        <p:spPr>
          <a:xfrm>
            <a:off x="5355771" y="3239589"/>
            <a:ext cx="402092" cy="36576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4177619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179382"/>
            <a:ext cx="10515600" cy="1325563"/>
          </a:xfrm>
        </p:spPr>
        <p:txBody>
          <a:bodyPr/>
          <a:lstStyle/>
          <a:p>
            <a:r>
              <a:rPr lang="es-PE" b="1" dirty="0"/>
              <a:t>Royal Gold Perú – Concesiones Mineras</a:t>
            </a:r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4707047"/>
              </p:ext>
            </p:extLst>
          </p:nvPr>
        </p:nvGraphicFramePr>
        <p:xfrm>
          <a:off x="1750421" y="1390378"/>
          <a:ext cx="8425544" cy="5459565"/>
        </p:xfrm>
        <a:graphic>
          <a:graphicData uri="http://schemas.openxmlformats.org/drawingml/2006/table">
            <a:tbl>
              <a:tblPr/>
              <a:tblGrid>
                <a:gridCol w="452379">
                  <a:extLst>
                    <a:ext uri="{9D8B030D-6E8A-4147-A177-3AD203B41FA5}">
                      <a16:colId xmlns:a16="http://schemas.microsoft.com/office/drawing/2014/main" val="785984757"/>
                    </a:ext>
                  </a:extLst>
                </a:gridCol>
                <a:gridCol w="2572901">
                  <a:extLst>
                    <a:ext uri="{9D8B030D-6E8A-4147-A177-3AD203B41FA5}">
                      <a16:colId xmlns:a16="http://schemas.microsoft.com/office/drawing/2014/main" val="3229611886"/>
                    </a:ext>
                  </a:extLst>
                </a:gridCol>
                <a:gridCol w="1625734">
                  <a:extLst>
                    <a:ext uri="{9D8B030D-6E8A-4147-A177-3AD203B41FA5}">
                      <a16:colId xmlns:a16="http://schemas.microsoft.com/office/drawing/2014/main" val="3632169372"/>
                    </a:ext>
                  </a:extLst>
                </a:gridCol>
                <a:gridCol w="1342998">
                  <a:extLst>
                    <a:ext uri="{9D8B030D-6E8A-4147-A177-3AD203B41FA5}">
                      <a16:colId xmlns:a16="http://schemas.microsoft.com/office/drawing/2014/main" val="2786740188"/>
                    </a:ext>
                  </a:extLst>
                </a:gridCol>
                <a:gridCol w="1300587">
                  <a:extLst>
                    <a:ext uri="{9D8B030D-6E8A-4147-A177-3AD203B41FA5}">
                      <a16:colId xmlns:a16="http://schemas.microsoft.com/office/drawing/2014/main" val="2843651058"/>
                    </a:ext>
                  </a:extLst>
                </a:gridCol>
                <a:gridCol w="1130945">
                  <a:extLst>
                    <a:ext uri="{9D8B030D-6E8A-4147-A177-3AD203B41FA5}">
                      <a16:colId xmlns:a16="http://schemas.microsoft.com/office/drawing/2014/main" val="2047007379"/>
                    </a:ext>
                  </a:extLst>
                </a:gridCol>
              </a:tblGrid>
              <a:tr h="544095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es-PE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Concesiones Mineras Royal Gold Perú SAC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2176781"/>
                  </a:ext>
                </a:extLst>
              </a:tr>
              <a:tr h="544095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PE" sz="14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Concesión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4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Extensión Has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4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Distrito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4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Provincia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400" b="1" i="0" u="none" strike="noStrike" baseline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Región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9749669"/>
                  </a:ext>
                </a:extLst>
              </a:tr>
              <a:tr h="544095"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1400" b="1" i="0" u="none" strike="noStrike" baseline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Costa Azul 44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4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1400" b="1" i="0" u="none" strike="noStrike" baseline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Las Lomas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14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Piura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1400" b="1" i="0" u="none" strike="noStrike" baseline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Piura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61482561"/>
                  </a:ext>
                </a:extLst>
              </a:tr>
              <a:tr h="544095"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1400" b="1" i="0" u="none" strike="noStrike" baseline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Costa Azul 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4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1400" b="1" i="0" u="none" strike="noStrike" baseline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Lancones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14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Sullana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1400" b="1" i="0" u="none" strike="noStrike" baseline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Piura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85249545"/>
                  </a:ext>
                </a:extLst>
              </a:tr>
              <a:tr h="544095"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1400" b="1" i="0" u="none" strike="noStrike" baseline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Costa Azul 34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4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1400" b="1" i="0" u="none" strike="noStrike" baseline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Las Lomas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14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Piura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1400" b="1" i="0" u="none" strike="noStrike" baseline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Piura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45771018"/>
                  </a:ext>
                </a:extLst>
              </a:tr>
              <a:tr h="544095"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1400" b="1" i="0" u="none" strike="noStrike" baseline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Costa Azul 54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4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1400" b="1" i="0" u="none" strike="noStrike" baseline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Las Lomas / Lancones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14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Sullana / Piura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1400" b="1" i="0" u="none" strike="noStrike" baseline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Piura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28721706"/>
                  </a:ext>
                </a:extLst>
              </a:tr>
              <a:tr h="544095"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1400" b="1" i="0" u="none" strike="noStrike" baseline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Costa Azul 24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4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1400" b="1" i="0" u="none" strike="noStrike" baseline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Chulucanas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1400" b="1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Morropón</a:t>
                      </a:r>
                      <a:endParaRPr lang="es-PE" sz="14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14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Piura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2765440"/>
                  </a:ext>
                </a:extLst>
              </a:tr>
              <a:tr h="544095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PE" sz="1400" b="1" i="0" u="none" strike="noStrike" baseline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4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1,900.00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3072563"/>
                  </a:ext>
                </a:extLst>
              </a:tr>
              <a:tr h="583532">
                <a:tc gridSpan="5">
                  <a:txBody>
                    <a:bodyPr/>
                    <a:lstStyle/>
                    <a:p>
                      <a:pPr algn="l" fontAlgn="ctr"/>
                      <a:r>
                        <a:rPr lang="es-PE" sz="18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Concesiones con derechos mineros vigentes</a:t>
                      </a:r>
                    </a:p>
                    <a:p>
                      <a:pPr algn="l" fontAlgn="ctr"/>
                      <a:r>
                        <a:rPr lang="es-PE" sz="18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Costa Azul 44, 14, 34 y 54 con Licencia Social para explotación por 7años</a:t>
                      </a:r>
                    </a:p>
                    <a:p>
                      <a:pPr algn="l" fontAlgn="ctr"/>
                      <a:r>
                        <a:rPr lang="es-PE" sz="18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Costa Azul 24 no tiene licencia social ( Fue consorciada con otra empresa para construcción de planta </a:t>
                      </a:r>
                      <a:r>
                        <a:rPr lang="es-PE" sz="1800" b="1" i="0" u="none" strike="noStrike" baseline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 beneficio )</a:t>
                      </a:r>
                      <a:endParaRPr lang="es-PE" sz="18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22391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405257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199" y="299810"/>
            <a:ext cx="11140441" cy="1325563"/>
          </a:xfrm>
        </p:spPr>
        <p:txBody>
          <a:bodyPr>
            <a:normAutofit/>
          </a:bodyPr>
          <a:lstStyle/>
          <a:p>
            <a:r>
              <a:rPr lang="es-PE" sz="4000" b="1" dirty="0"/>
              <a:t>Royal Gold Perú – Concesiones y Potencial de Recursos</a:t>
            </a:r>
          </a:p>
        </p:txBody>
      </p:sp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9499332"/>
              </p:ext>
            </p:extLst>
          </p:nvPr>
        </p:nvGraphicFramePr>
        <p:xfrm>
          <a:off x="992776" y="1423851"/>
          <a:ext cx="10175966" cy="5068387"/>
        </p:xfrm>
        <a:graphic>
          <a:graphicData uri="http://schemas.openxmlformats.org/drawingml/2006/table">
            <a:tbl>
              <a:tblPr/>
              <a:tblGrid>
                <a:gridCol w="328257">
                  <a:extLst>
                    <a:ext uri="{9D8B030D-6E8A-4147-A177-3AD203B41FA5}">
                      <a16:colId xmlns:a16="http://schemas.microsoft.com/office/drawing/2014/main" val="894798586"/>
                    </a:ext>
                  </a:extLst>
                </a:gridCol>
                <a:gridCol w="1866961">
                  <a:extLst>
                    <a:ext uri="{9D8B030D-6E8A-4147-A177-3AD203B41FA5}">
                      <a16:colId xmlns:a16="http://schemas.microsoft.com/office/drawing/2014/main" val="2054438840"/>
                    </a:ext>
                  </a:extLst>
                </a:gridCol>
                <a:gridCol w="1179674">
                  <a:extLst>
                    <a:ext uri="{9D8B030D-6E8A-4147-A177-3AD203B41FA5}">
                      <a16:colId xmlns:a16="http://schemas.microsoft.com/office/drawing/2014/main" val="3482531105"/>
                    </a:ext>
                  </a:extLst>
                </a:gridCol>
                <a:gridCol w="974512">
                  <a:extLst>
                    <a:ext uri="{9D8B030D-6E8A-4147-A177-3AD203B41FA5}">
                      <a16:colId xmlns:a16="http://schemas.microsoft.com/office/drawing/2014/main" val="1561444667"/>
                    </a:ext>
                  </a:extLst>
                </a:gridCol>
                <a:gridCol w="943739">
                  <a:extLst>
                    <a:ext uri="{9D8B030D-6E8A-4147-A177-3AD203B41FA5}">
                      <a16:colId xmlns:a16="http://schemas.microsoft.com/office/drawing/2014/main" val="4290182504"/>
                    </a:ext>
                  </a:extLst>
                </a:gridCol>
                <a:gridCol w="1672059">
                  <a:extLst>
                    <a:ext uri="{9D8B030D-6E8A-4147-A177-3AD203B41FA5}">
                      <a16:colId xmlns:a16="http://schemas.microsoft.com/office/drawing/2014/main" val="827988360"/>
                    </a:ext>
                  </a:extLst>
                </a:gridCol>
                <a:gridCol w="861675">
                  <a:extLst>
                    <a:ext uri="{9D8B030D-6E8A-4147-A177-3AD203B41FA5}">
                      <a16:colId xmlns:a16="http://schemas.microsoft.com/office/drawing/2014/main" val="2174045810"/>
                    </a:ext>
                  </a:extLst>
                </a:gridCol>
                <a:gridCol w="687288">
                  <a:extLst>
                    <a:ext uri="{9D8B030D-6E8A-4147-A177-3AD203B41FA5}">
                      <a16:colId xmlns:a16="http://schemas.microsoft.com/office/drawing/2014/main" val="4265672482"/>
                    </a:ext>
                  </a:extLst>
                </a:gridCol>
                <a:gridCol w="1661801">
                  <a:extLst>
                    <a:ext uri="{9D8B030D-6E8A-4147-A177-3AD203B41FA5}">
                      <a16:colId xmlns:a16="http://schemas.microsoft.com/office/drawing/2014/main" val="1020511728"/>
                    </a:ext>
                  </a:extLst>
                </a:gridCol>
              </a:tblGrid>
              <a:tr h="574647">
                <a:tc gridSpan="9">
                  <a:txBody>
                    <a:bodyPr/>
                    <a:lstStyle/>
                    <a:p>
                      <a:pPr algn="ctr" fontAlgn="ctr"/>
                      <a:r>
                        <a:rPr lang="es-PE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Concesiones Mineras, RESERVAS POSIBLES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1838381"/>
                  </a:ext>
                </a:extLst>
              </a:tr>
              <a:tr h="574647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PE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Concesión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Extensión Has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Distrito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Fuente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Potencial Recursos TM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PE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Ley Gr Au / TM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Potencial Au GRAMOS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7161900"/>
                  </a:ext>
                </a:extLst>
              </a:tr>
              <a:tr h="574647"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Costa Azul 44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Las Lomas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Vetas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160,000,000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800,000,000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2881650"/>
                  </a:ext>
                </a:extLst>
              </a:tr>
              <a:tr h="574647"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Costa Azul 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Lancones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Vetas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4,500,000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45,000,000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15022580"/>
                  </a:ext>
                </a:extLst>
              </a:tr>
              <a:tr h="574647"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Costa Azul 34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Las Lomas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Vetas / Tajo abierto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6,400,000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64,000,000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6942993"/>
                  </a:ext>
                </a:extLst>
              </a:tr>
              <a:tr h="574647"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Costa Azul 54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Las Lomas / Lancones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Vetas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1,800,000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18,000,000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2005210"/>
                  </a:ext>
                </a:extLst>
              </a:tr>
              <a:tr h="574647"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Costa Azul 24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Chulucanas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Tajo abierto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1,200,000,000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1,200,000,000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22565281"/>
                  </a:ext>
                </a:extLst>
              </a:tr>
              <a:tr h="574647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PE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1,900.00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1,372,700,000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2,127,000,000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58202339"/>
                  </a:ext>
                </a:extLst>
              </a:tr>
              <a:tr h="241352"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s-P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Valores estimados del potencial posible.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                                                      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0010456"/>
                  </a:ext>
                </a:extLst>
              </a:tr>
              <a:tr h="229859">
                <a:tc gridSpan="7">
                  <a:txBody>
                    <a:bodyPr/>
                    <a:lstStyle/>
                    <a:p>
                      <a:pPr algn="l" fontAlgn="b"/>
                      <a:r>
                        <a:rPr lang="es-PE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Fuente: Estudios geológicos realizados para</a:t>
                      </a:r>
                      <a:r>
                        <a:rPr lang="es-PE" sz="11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Royal Gold Perú, por el Geólogo Lucas Hidalgo. Año 2015</a:t>
                      </a:r>
                      <a:endParaRPr lang="es-PE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65089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40506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23912" y="387988"/>
            <a:ext cx="10515600" cy="783591"/>
          </a:xfrm>
        </p:spPr>
        <p:txBody>
          <a:bodyPr>
            <a:normAutofit fontScale="90000"/>
          </a:bodyPr>
          <a:lstStyle/>
          <a:p>
            <a:pPr algn="ctr"/>
            <a:r>
              <a:rPr lang="es-PE" dirty="0"/>
              <a:t>Royal Gold Perú – Concesión de Beneficio</a:t>
            </a:r>
            <a:br>
              <a:rPr lang="es-PE" dirty="0"/>
            </a:br>
            <a:endParaRPr lang="es-PE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625373"/>
            <a:ext cx="10515600" cy="5172891"/>
          </a:xfrm>
        </p:spPr>
        <p:txBody>
          <a:bodyPr>
            <a:normAutofit fontScale="77500" lnSpcReduction="20000"/>
          </a:bodyPr>
          <a:lstStyle/>
          <a:p>
            <a:r>
              <a:rPr lang="es-PE" dirty="0"/>
              <a:t>Autorización DREM para la construcción de la planta de 100 TM. De nov 18.</a:t>
            </a:r>
          </a:p>
          <a:p>
            <a:r>
              <a:rPr lang="es-PE" dirty="0"/>
              <a:t>Flotación y lixiviación</a:t>
            </a:r>
          </a:p>
          <a:p>
            <a:r>
              <a:rPr lang="es-PE" dirty="0"/>
              <a:t>Planta a ser ubicada en terreno de 5.1 hectáreas (título perfecto), más 3.0 hectáreas de dominio.</a:t>
            </a:r>
          </a:p>
          <a:p>
            <a:r>
              <a:rPr lang="es-PE" dirty="0"/>
              <a:t>Además, propiedad de 8.7 hectáreas como reserva para crecimiento. Derechos de posesión</a:t>
            </a:r>
          </a:p>
          <a:p>
            <a:r>
              <a:rPr lang="es-PE" dirty="0"/>
              <a:t>A 16 km de las concesiones en </a:t>
            </a:r>
            <a:r>
              <a:rPr lang="es-PE" dirty="0" err="1"/>
              <a:t>Curi</a:t>
            </a:r>
            <a:r>
              <a:rPr lang="es-PE" dirty="0"/>
              <a:t> Lagartos, con 1,500 has. Con licencia social. Pago de regalías a la comunidad.</a:t>
            </a:r>
          </a:p>
          <a:p>
            <a:r>
              <a:rPr lang="es-PE" dirty="0"/>
              <a:t>A 100 Km de la concesión de Morropón, con 400 has</a:t>
            </a:r>
            <a:r>
              <a:rPr lang="es-PE"/>
              <a:t>. </a:t>
            </a:r>
            <a:endParaRPr lang="es-PE" dirty="0"/>
          </a:p>
          <a:p>
            <a:r>
              <a:rPr lang="es-PE" dirty="0"/>
              <a:t>CIRA</a:t>
            </a:r>
          </a:p>
          <a:p>
            <a:r>
              <a:rPr lang="es-PE" dirty="0"/>
              <a:t>Acceso directo, a pie de carreteras. A una hora de la ciudad de Piura</a:t>
            </a:r>
          </a:p>
          <a:p>
            <a:r>
              <a:rPr lang="es-PE" dirty="0"/>
              <a:t>Disponibilidad de agua; permiso Autoridad Nacional del Agua</a:t>
            </a:r>
          </a:p>
          <a:p>
            <a:r>
              <a:rPr lang="es-PE" dirty="0"/>
              <a:t>Permiso para suministro de energía eléctrica</a:t>
            </a:r>
          </a:p>
          <a:p>
            <a:r>
              <a:rPr lang="es-PE" dirty="0"/>
              <a:t>En zona de influencia de la concesión de beneficio, 300 has de concesión minera no metálica</a:t>
            </a:r>
          </a:p>
          <a:p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75359439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495</Words>
  <Application>Microsoft Office PowerPoint</Application>
  <PresentationFormat>Panorámica</PresentationFormat>
  <Paragraphs>155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Tema de Office</vt:lpstr>
      <vt:lpstr>ROYAL GOLD PERÚ SOCIEDAD ANÓNIMA CERRADA</vt:lpstr>
      <vt:lpstr>Royal Gold Perú – Concesiones y terrenos para planta, en Piura</vt:lpstr>
      <vt:lpstr>Royal Gold Perú – Concesiones Mineras</vt:lpstr>
      <vt:lpstr>Royal Gold Perú – Concesiones y Potencial de Recursos</vt:lpstr>
      <vt:lpstr>Royal Gold Perú – Concesión de Beneficio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ROYAL GOLD PERÚ SOCIEDAD ANÓNIMA CERRADA</dc:title>
  <cp:lastModifiedBy>USUARIO</cp:lastModifiedBy>
  <cp:revision>11</cp:revision>
  <dcterms:modified xsi:type="dcterms:W3CDTF">2022-05-01T11:59:59Z</dcterms:modified>
</cp:coreProperties>
</file>